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8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23/01/1441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23/01/1441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23/01/1441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23/01/1441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23/01/1441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23/01/1441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23/01/1441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23/01/1441</a:t>
            </a:fld>
            <a:endParaRPr lang="ar-IQ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23/01/1441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23/01/1441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23/01/1441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8CA568C-78FB-43E5-AEA8-F6D2D7CCE2F6}" type="datetimeFigureOut">
              <a:rPr lang="ar-IQ" smtClean="0"/>
              <a:t>23/01/1441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1524000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صورة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762000"/>
            <a:ext cx="1630045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811971" y="2420888"/>
            <a:ext cx="5878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/>
              <a:t>General Biology  </a:t>
            </a:r>
            <a:endParaRPr lang="ar-IQ" sz="5400" dirty="0"/>
          </a:p>
        </p:txBody>
      </p:sp>
      <p:sp>
        <p:nvSpPr>
          <p:cNvPr id="9" name="Rectangle 8"/>
          <p:cNvSpPr/>
          <p:nvPr/>
        </p:nvSpPr>
        <p:spPr>
          <a:xfrm>
            <a:off x="2373829" y="4077072"/>
            <a:ext cx="3979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 </a:t>
            </a:r>
            <a:r>
              <a:rPr lang="en-US" sz="4000" b="1" dirty="0" smtClean="0"/>
              <a:t>Dr. </a:t>
            </a:r>
            <a:r>
              <a:rPr lang="en-US" sz="4000" b="1" dirty="0" err="1" smtClean="0"/>
              <a:t>sraa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nsayef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257790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4525963"/>
          </a:xfrm>
        </p:spPr>
        <p:txBody>
          <a:bodyPr/>
          <a:lstStyle/>
          <a:p>
            <a:pPr marL="36576" indent="0" algn="l">
              <a:buNone/>
            </a:pPr>
            <a:r>
              <a:rPr lang="en-US" b="1" dirty="0"/>
              <a:t>4- </a:t>
            </a:r>
            <a:r>
              <a:rPr lang="en-US" b="1" dirty="0" err="1"/>
              <a:t>Telophase</a:t>
            </a:r>
            <a:endParaRPr lang="en-US" dirty="0"/>
          </a:p>
          <a:p>
            <a:pPr marL="36576" indent="0" algn="l">
              <a:buNone/>
            </a:pPr>
            <a:endParaRPr lang="ar-IQ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44" y="1938972"/>
            <a:ext cx="6021531" cy="3722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828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1720" y="1689482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5400" b="1" dirty="0"/>
              <a:t>cell cycle</a:t>
            </a:r>
            <a:endParaRPr lang="ar-IQ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9677" y="3212976"/>
            <a:ext cx="22922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3600" b="1" dirty="0" smtClean="0">
              <a:latin typeface="Arial Black" pitchFamily="34" charset="0"/>
            </a:endParaRPr>
          </a:p>
          <a:p>
            <a:pPr algn="ctr"/>
            <a:r>
              <a:rPr lang="en-US" sz="3600" b="1" dirty="0" smtClean="0">
                <a:latin typeface="Arial Black" pitchFamily="34" charset="0"/>
              </a:rPr>
              <a:t>Lab </a:t>
            </a:r>
            <a:r>
              <a:rPr lang="en-US" sz="3600" b="1" dirty="0" smtClean="0">
                <a:latin typeface="Arial Black" pitchFamily="34" charset="0"/>
              </a:rPr>
              <a:t>((6))</a:t>
            </a:r>
            <a:endParaRPr lang="ar-IQ" sz="36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5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4896544"/>
          </a:xfrm>
          <a:solidFill>
            <a:srgbClr val="FFFF00"/>
          </a:solidFill>
        </p:spPr>
        <p:txBody>
          <a:bodyPr/>
          <a:lstStyle/>
          <a:p>
            <a:pPr marL="36576" indent="0" algn="l" rtl="0">
              <a:buNone/>
            </a:pPr>
            <a:r>
              <a:rPr lang="en-US" b="1" dirty="0">
                <a:solidFill>
                  <a:srgbClr val="C00000"/>
                </a:solidFill>
              </a:rPr>
              <a:t>CELL DIVISION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process of cell division is almost same in all organisms. A cell passes through phases of growth after which are able to duplicate their chromosomes before they divide. These phases in the life of a cell constitute the cell cycle.</a:t>
            </a:r>
          </a:p>
          <a:p>
            <a:pPr marL="36576" indent="0" algn="l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28856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568952" cy="496855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36576" indent="0" algn="l"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The cell cycle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36576" indent="0" algn="l">
              <a:buNone/>
            </a:pPr>
            <a:r>
              <a:rPr lang="en-US" dirty="0">
                <a:solidFill>
                  <a:srgbClr val="C00000"/>
                </a:solidFill>
              </a:rPr>
              <a:t>(i) </a:t>
            </a:r>
            <a:r>
              <a:rPr lang="en-US" b="1" dirty="0">
                <a:solidFill>
                  <a:srgbClr val="C00000"/>
                </a:solidFill>
              </a:rPr>
              <a:t>Interphase -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b="1" dirty="0">
                <a:solidFill>
                  <a:srgbClr val="C00000"/>
                </a:solidFill>
              </a:rPr>
              <a:t>Inter = in between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marL="36576" lvl="0" indent="0" algn="l" rtl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1- G1 </a:t>
            </a:r>
            <a:r>
              <a:rPr lang="en-US" b="1" dirty="0">
                <a:solidFill>
                  <a:srgbClr val="7030A0"/>
                </a:solidFill>
              </a:rPr>
              <a:t>(Gap-1 ) Phase </a:t>
            </a:r>
            <a:r>
              <a:rPr lang="en-US" dirty="0">
                <a:solidFill>
                  <a:srgbClr val="7030A0"/>
                </a:solidFill>
              </a:rPr>
              <a:t>i.e. </a:t>
            </a:r>
            <a:r>
              <a:rPr lang="en-US" b="1" dirty="0">
                <a:solidFill>
                  <a:srgbClr val="7030A0"/>
                </a:solidFill>
              </a:rPr>
              <a:t>First phase of growth </a:t>
            </a:r>
            <a:r>
              <a:rPr lang="en-US" dirty="0">
                <a:solidFill>
                  <a:srgbClr val="7030A0"/>
                </a:solidFill>
              </a:rPr>
              <a:t>– </a:t>
            </a:r>
            <a:r>
              <a:rPr lang="en-US" dirty="0">
                <a:solidFill>
                  <a:schemeClr val="bg1"/>
                </a:solidFill>
              </a:rPr>
              <a:t>This is the longest phase. Lot of protein and RNA are </a:t>
            </a:r>
            <a:r>
              <a:rPr lang="en-US" dirty="0" err="1">
                <a:solidFill>
                  <a:schemeClr val="bg1"/>
                </a:solidFill>
              </a:rPr>
              <a:t>synthesised</a:t>
            </a:r>
            <a:r>
              <a:rPr lang="en-US" dirty="0">
                <a:solidFill>
                  <a:schemeClr val="bg1"/>
                </a:solidFill>
              </a:rPr>
              <a:t> during this phase.</a:t>
            </a:r>
          </a:p>
          <a:p>
            <a:pPr marL="36576" lvl="0" indent="0" algn="l" rtl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2- S </a:t>
            </a:r>
            <a:r>
              <a:rPr lang="en-US" b="1" dirty="0">
                <a:solidFill>
                  <a:srgbClr val="7030A0"/>
                </a:solidFill>
              </a:rPr>
              <a:t>or synthetic Phase </a:t>
            </a:r>
            <a:r>
              <a:rPr lang="en-US" dirty="0">
                <a:solidFill>
                  <a:schemeClr val="bg1"/>
                </a:solidFill>
              </a:rPr>
              <a:t>- in which the cell duplicates its DNA .</a:t>
            </a:r>
          </a:p>
          <a:p>
            <a:pPr marL="36576" lvl="0" indent="0" algn="l" rtl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3- G2 </a:t>
            </a:r>
            <a:r>
              <a:rPr lang="en-US" b="1" dirty="0">
                <a:solidFill>
                  <a:srgbClr val="7030A0"/>
                </a:solidFill>
              </a:rPr>
              <a:t>(Gap 2),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The mitochondria divide and the cell. In plants, chloroplasts also divide during G2.</a:t>
            </a:r>
          </a:p>
          <a:p>
            <a:pPr marL="36576" indent="0" algn="l">
              <a:buNone/>
            </a:pPr>
            <a:endParaRPr lang="ar-IQ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1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512224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706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363272" cy="4525963"/>
          </a:xfrm>
          <a:solidFill>
            <a:srgbClr val="FFFF00"/>
          </a:solidFill>
        </p:spPr>
        <p:txBody>
          <a:bodyPr/>
          <a:lstStyle/>
          <a:p>
            <a:pPr marL="36576" indent="0" algn="l">
              <a:buNone/>
            </a:pPr>
            <a:r>
              <a:rPr lang="en-US" dirty="0">
                <a:solidFill>
                  <a:schemeClr val="bg1"/>
                </a:solidFill>
              </a:rPr>
              <a:t>(ii) </a:t>
            </a:r>
            <a:r>
              <a:rPr lang="en-US" b="1" dirty="0">
                <a:solidFill>
                  <a:schemeClr val="bg1"/>
                </a:solidFill>
              </a:rPr>
              <a:t>M-phase or dividing phase </a:t>
            </a:r>
            <a:r>
              <a:rPr lang="en-US" dirty="0">
                <a:solidFill>
                  <a:schemeClr val="bg1"/>
                </a:solidFill>
              </a:rPr>
              <a:t>- Represented by the symbol M (Mitosis or meiosis) Mitosis occurs so that during this period the chromatids separate and form daughter chromosomes.</a:t>
            </a:r>
            <a:endParaRPr lang="ar-IQ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6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280920" cy="4525963"/>
          </a:xfrm>
        </p:spPr>
        <p:txBody>
          <a:bodyPr/>
          <a:lstStyle/>
          <a:p>
            <a:pPr marL="36576" indent="0" algn="l"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Mitosis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indent="0" algn="l">
              <a:buNone/>
            </a:pPr>
            <a:r>
              <a:rPr lang="en-US" b="1" dirty="0"/>
              <a:t>1- </a:t>
            </a:r>
            <a:r>
              <a:rPr lang="en-US" b="1" dirty="0" smtClean="0"/>
              <a:t>Prophase</a:t>
            </a:r>
            <a:endParaRPr lang="ar-IQ" b="1" dirty="0" smtClean="0"/>
          </a:p>
          <a:p>
            <a:pPr marL="36576" indent="0" algn="l">
              <a:buNone/>
            </a:pPr>
            <a:endParaRPr lang="ar-IQ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45" y="1556792"/>
            <a:ext cx="5274310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239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352928" cy="4525963"/>
          </a:xfrm>
        </p:spPr>
        <p:txBody>
          <a:bodyPr/>
          <a:lstStyle/>
          <a:p>
            <a:pPr marL="36576" indent="0" algn="l">
              <a:buNone/>
            </a:pPr>
            <a:r>
              <a:rPr lang="en-US" b="1" dirty="0"/>
              <a:t>2- Metaphase</a:t>
            </a:r>
            <a:endParaRPr lang="en-US" dirty="0"/>
          </a:p>
          <a:p>
            <a:pPr marL="36576" indent="0" algn="l">
              <a:buNone/>
            </a:pPr>
            <a:endParaRPr lang="ar-IQ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45" y="1740852"/>
            <a:ext cx="5274310" cy="3376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06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136904" cy="4525963"/>
          </a:xfrm>
        </p:spPr>
        <p:txBody>
          <a:bodyPr/>
          <a:lstStyle/>
          <a:p>
            <a:pPr marL="36576" indent="0" algn="l">
              <a:buNone/>
            </a:pPr>
            <a:r>
              <a:rPr lang="en-US" b="1" dirty="0"/>
              <a:t>3- Anaphase</a:t>
            </a:r>
            <a:endParaRPr lang="en-US" dirty="0"/>
          </a:p>
          <a:p>
            <a:pPr marL="36576" indent="0" algn="l">
              <a:buNone/>
            </a:pPr>
            <a:endParaRPr lang="ar-IQ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45" y="2112010"/>
            <a:ext cx="5274310" cy="2633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5693797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195</TotalTime>
  <Words>181</Words>
  <Application>Microsoft Office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20</cp:revision>
  <dcterms:created xsi:type="dcterms:W3CDTF">2019-09-14T08:07:35Z</dcterms:created>
  <dcterms:modified xsi:type="dcterms:W3CDTF">2019-09-22T07:46:48Z</dcterms:modified>
</cp:coreProperties>
</file>